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8"/>
  </p:notesMasterIdLst>
  <p:handoutMasterIdLst>
    <p:handoutMasterId r:id="rId9"/>
  </p:handoutMasterIdLst>
  <p:sldIdLst>
    <p:sldId id="260" r:id="rId3"/>
    <p:sldId id="292" r:id="rId4"/>
    <p:sldId id="270" r:id="rId5"/>
    <p:sldId id="271" r:id="rId6"/>
    <p:sldId id="272" r:id="rId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560">
          <p15:clr>
            <a:srgbClr val="A4A3A4"/>
          </p15:clr>
        </p15:guide>
        <p15:guide id="3" orient="horz" pos="2129">
          <p15:clr>
            <a:srgbClr val="A4A3A4"/>
          </p15:clr>
        </p15:guide>
        <p15:guide id="4" pos="4889">
          <p15:clr>
            <a:srgbClr val="A4A3A4"/>
          </p15:clr>
        </p15:guide>
        <p15:guide id="5" pos="2881">
          <p15:clr>
            <a:srgbClr val="A4A3A4"/>
          </p15:clr>
        </p15:guide>
        <p15:guide id="6" pos="19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8087" autoAdjust="0"/>
  </p:normalViewPr>
  <p:slideViewPr>
    <p:cSldViewPr snapToGrid="0">
      <p:cViewPr varScale="1">
        <p:scale>
          <a:sx n="115" d="100"/>
          <a:sy n="115" d="100"/>
        </p:scale>
        <p:origin x="542" y="67"/>
      </p:cViewPr>
      <p:guideLst>
        <p:guide orient="horz" pos="1620"/>
        <p:guide orient="horz" pos="1560"/>
        <p:guide orient="horz" pos="2129"/>
        <p:guide pos="4889"/>
        <p:guide pos="2881"/>
        <p:guide pos="19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15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9676-9C87-4D7C-944A-0DD307B2C7B1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363B-7B8B-4E86-9185-97E5B048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96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238EB-1332-402A-89CC-5E06E40D1C9E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C02BD-617F-443A-9DC6-BE620467D6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template is in wide-screen format and demonstrates how transitions,</a:t>
            </a:r>
            <a:r>
              <a:rPr lang="en-US" baseline="0" dirty="0"/>
              <a:t> animations, and multimedia choreography can be used to enrich a presentation.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333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slide can be used as a background before the presentation begins.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97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43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8228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8C02BD-617F-443A-9DC6-BE620467D6B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622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wmv"/><Relationship Id="rId7" Type="http://schemas.openxmlformats.org/officeDocument/2006/relationships/slideMaster" Target="../slideMasters/slideMaster1.xml"/><Relationship Id="rId12" Type="http://schemas.openxmlformats.org/officeDocument/2006/relationships/image" Target="../media/image5.jpe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image" Target="../media/image4.png"/><Relationship Id="rId5" Type="http://schemas.microsoft.com/office/2007/relationships/media" Target="../media/media3.wmv"/><Relationship Id="rId10" Type="http://schemas.openxmlformats.org/officeDocument/2006/relationships/image" Target="../media/image3.jpeg"/><Relationship Id="rId4" Type="http://schemas.openxmlformats.org/officeDocument/2006/relationships/video" Target="../media/media2.wmv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886200" y="0"/>
            <a:ext cx="41148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noFill/>
          </a:ln>
          <a:effectLst>
            <a:outerShdw blurRad="901700" dir="27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ettyImages_sdd30005019vm_n.wmv">
            <a:hlinkClick r:id="" action="ppaction://media"/>
          </p:cNvPr>
          <p:cNvPicPr>
            <a:picLocks noChangeAspect="1"/>
          </p:cNvPicPr>
          <p:nvPr userDrawn="1"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5841" r="3869"/>
          <a:stretch/>
        </p:blipFill>
        <p:spPr>
          <a:xfrm>
            <a:off x="4721087" y="375388"/>
            <a:ext cx="1997764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443" y="375388"/>
            <a:ext cx="2255157" cy="15064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GettyImages_rlhoceanlife_058_n.wmv">
            <a:hlinkClick r:id="" action="ppaction://media"/>
          </p:cNvPr>
          <p:cNvPicPr>
            <a:picLocks noChangeAspect="1"/>
          </p:cNvPicPr>
          <p:nvPr userDrawn="1"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 cstate="print"/>
          <a:srcRect l="-2"/>
          <a:stretch/>
        </p:blipFill>
        <p:spPr>
          <a:xfrm>
            <a:off x="-149088" y="375388"/>
            <a:ext cx="1997765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 descr="GettyImages_200300145-001.jpg"/>
          <p:cNvPicPr>
            <a:picLocks noChangeAspect="1"/>
          </p:cNvPicPr>
          <p:nvPr userDrawn="1"/>
        </p:nvPicPr>
        <p:blipFill>
          <a:blip r:embed="rId12"/>
          <a:srcRect/>
          <a:stretch>
            <a:fillRect/>
          </a:stretch>
        </p:blipFill>
        <p:spPr>
          <a:xfrm>
            <a:off x="7029114" y="375388"/>
            <a:ext cx="2231136" cy="15015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8638" y="2277269"/>
            <a:ext cx="3599132" cy="1102519"/>
          </a:xfrm>
        </p:spPr>
        <p:txBody>
          <a:bodyPr>
            <a:normAutofit/>
          </a:bodyPr>
          <a:lstStyle>
            <a:lvl1pPr algn="l">
              <a:defRPr sz="2500" b="1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8637" y="3379788"/>
            <a:ext cx="3589405" cy="849312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8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8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550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6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video>
              <p:cMediaNode>
                <p:cTn id="1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57199"/>
            <a:ext cx="3008313" cy="619125"/>
          </a:xfrm>
        </p:spPr>
        <p:txBody>
          <a:bodyPr anchor="b">
            <a:noAutofit/>
          </a:bodyPr>
          <a:lstStyle>
            <a:lvl1pPr algn="l">
              <a:defRPr lang="en-US" sz="20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66928"/>
            <a:ext cx="5111750" cy="412769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rmAutofit/>
          </a:bodyPr>
          <a:lstStyle>
            <a:lvl1pPr algn="l">
              <a:defRPr sz="1900" b="1" cap="small" baseline="0">
                <a:solidFill>
                  <a:schemeClr val="bg1"/>
                </a:solidFill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5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47471"/>
            <a:ext cx="2057400" cy="4147151"/>
          </a:xfrm>
        </p:spPr>
        <p:txBody>
          <a:bodyPr vert="eaVert">
            <a:normAutofit/>
          </a:bodyPr>
          <a:lstStyle>
            <a:lvl1pPr>
              <a:defRPr sz="24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47471"/>
            <a:ext cx="6019800" cy="4147151"/>
          </a:xfrm>
        </p:spPr>
        <p:txBody>
          <a:bodyPr vert="eaVert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: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Sid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0"/>
            <a:ext cx="82296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rot="5400000">
            <a:off x="-1595899" y="2571750"/>
            <a:ext cx="51435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136" y="465710"/>
            <a:ext cx="7548664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136" y="1200151"/>
            <a:ext cx="754866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8738" y="4776836"/>
            <a:ext cx="2133600" cy="273844"/>
          </a:xfrm>
        </p:spPr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8228" y="4776836"/>
            <a:ext cx="2895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89717" y="4776836"/>
            <a:ext cx="2133600" cy="273844"/>
          </a:xfrm>
        </p:spPr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89566" b="-637"/>
          <a:stretch/>
        </p:blipFill>
        <p:spPr>
          <a:xfrm>
            <a:off x="0" y="10886"/>
            <a:ext cx="975852" cy="51707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673109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Ful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6786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Half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900791" y="402770"/>
            <a:ext cx="490274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682" y="465710"/>
            <a:ext cx="4826144" cy="633514"/>
          </a:xfrm>
        </p:spPr>
        <p:txBody>
          <a:bodyPr anchor="ctr" anchorCtr="0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682" y="1200151"/>
            <a:ext cx="482614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52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-228600" y="1943100"/>
            <a:ext cx="9601200" cy="971550"/>
          </a:xfrm>
          <a:prstGeom prst="rect">
            <a:avLst/>
          </a:prstGeom>
          <a:solidFill>
            <a:schemeClr val="tx2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207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3249" y="2305878"/>
            <a:ext cx="1523181" cy="1123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GettyImages_200300145-001.jp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>
          <a:xfrm>
            <a:off x="5218045" y="2295939"/>
            <a:ext cx="1500808" cy="110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830" y="2197164"/>
            <a:ext cx="4837113" cy="510778"/>
          </a:xfrm>
        </p:spPr>
        <p:txBody>
          <a:bodyPr anchor="t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ideo" Target="../media/media1.wmv"/><Relationship Id="rId2" Type="http://schemas.openxmlformats.org/officeDocument/2006/relationships/slideLayout" Target="../slideLayouts/slideLayout2.xml"/><Relationship Id="rId16" Type="http://schemas.microsoft.com/office/2007/relationships/media" Target="../media/media1.wm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ater_new.wmv"/>
          <p:cNvPicPr>
            <a:picLocks noChangeAspect="1"/>
          </p:cNvPicPr>
          <p:nvPr userDrawn="1">
            <a:vide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 rotWithShape="1">
          <a:blip r:embed="rId1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402771" y="402770"/>
            <a:ext cx="836022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66929"/>
            <a:ext cx="8229600" cy="635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5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3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4343400" y="2985413"/>
            <a:ext cx="5181600" cy="11656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600" dirty="0">
              <a:solidFill>
                <a:schemeClr val="bg1"/>
              </a:solidFill>
              <a:effectLst>
                <a:reflection blurRad="6350" stA="55000" endA="300" endPos="45500" dir="5400000" sy="-100000" algn="bl" rotWithShape="0"/>
              </a:effectLst>
              <a:latin typeface="Copperplate Gothic Light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500" b="1" cap="small" dirty="0">
                <a:effectLst/>
                <a:latin typeface="Constantia" pitchFamily="18" charset="0"/>
              </a:rPr>
              <a:t>Machine Learning on streaming data</a:t>
            </a:r>
            <a:endParaRPr lang="en-US" sz="2500" b="1" cap="small" dirty="0">
              <a:latin typeface="Constantia" pitchFamily="18" charset="0"/>
            </a:endParaRP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Learning Machines</a:t>
            </a:r>
          </a:p>
          <a:p>
            <a:r>
              <a:rPr lang="en-US" dirty="0"/>
              <a:t>04/13/2018</a:t>
            </a: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7D9258F6-E879-4C24-A6DC-D6114C502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01" y="2384370"/>
            <a:ext cx="3132000" cy="1378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0288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17877" y="717346"/>
            <a:ext cx="48463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Copperplate Gothic Bold"/>
                <a:ea typeface="+mj-ea"/>
                <a:cs typeface="+mj-cs"/>
              </a:rPr>
              <a:t>The Learning machines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DA6DEF-A721-43CB-B5B7-548843014D64}"/>
              </a:ext>
            </a:extLst>
          </p:cNvPr>
          <p:cNvSpPr txBox="1"/>
          <p:nvPr/>
        </p:nvSpPr>
        <p:spPr>
          <a:xfrm>
            <a:off x="1258959" y="1908314"/>
            <a:ext cx="68693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child machine could either be one that is as simple as possible, merely maintaining consistency with general principles, or the machine could be one with a complete system of logical inference programmed into it.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A6D0B6-7E96-4844-82F8-2B1442E9F6FA}"/>
              </a:ext>
            </a:extLst>
          </p:cNvPr>
          <p:cNvSpPr/>
          <p:nvPr/>
        </p:nvSpPr>
        <p:spPr>
          <a:xfrm>
            <a:off x="5509619" y="4164544"/>
            <a:ext cx="261873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Copperplate Gothic Bold"/>
                <a:ea typeface="+mj-ea"/>
                <a:cs typeface="+mj-cs"/>
              </a:rPr>
              <a:t>Alan </a:t>
            </a:r>
            <a:r>
              <a:rPr lang="en-US" sz="2800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FF"/>
                </a:highlight>
                <a:latin typeface="Copperplate Gothic Bold"/>
                <a:ea typeface="+mj-ea"/>
                <a:cs typeface="+mj-cs"/>
              </a:rPr>
              <a:t>turing</a:t>
            </a:r>
            <a:endParaRPr lang="en-US" sz="2800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00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2141105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tantia" pitchFamily="18" charset="0"/>
              </a:rPr>
              <a:t>Real Time Data – Real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3652"/>
            <a:ext cx="8229600" cy="3255117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dirty="0"/>
              <a:t>Applying Machine Learning algorithms to real-time data is challenging.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dirty="0"/>
              <a:t>The real-time streaming data may originate from transactional systems, Twitter feeds, news sources, or blogs.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dirty="0"/>
              <a:t>Processing such data is in real-time and applying ML algorithm is challenging.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1850065" y="3189767"/>
            <a:ext cx="7740502" cy="673402"/>
            <a:chOff x="1850065" y="3189767"/>
            <a:chExt cx="7740502" cy="673402"/>
          </a:xfrm>
        </p:grpSpPr>
        <p:sp>
          <p:nvSpPr>
            <p:cNvPr id="7" name="Chevron 6"/>
            <p:cNvSpPr/>
            <p:nvPr/>
          </p:nvSpPr>
          <p:spPr>
            <a:xfrm>
              <a:off x="1850065" y="3189767"/>
              <a:ext cx="7740502" cy="190021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Chevron 7"/>
            <p:cNvSpPr/>
            <p:nvPr/>
          </p:nvSpPr>
          <p:spPr>
            <a:xfrm>
              <a:off x="1850065" y="3673148"/>
              <a:ext cx="7740502" cy="190021"/>
            </a:xfrm>
            <a:prstGeom prst="chevro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1850065" y="3431458"/>
              <a:ext cx="7740502" cy="190021"/>
            </a:xfrm>
            <a:prstGeom prst="chevr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72111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07/7/12/main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b="1" cap="small" dirty="0">
                <a:latin typeface="Constantia" pitchFamily="18" charset="0"/>
                <a:cs typeface="+mj-cs"/>
              </a:rPr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2"/>
            <a:ext cx="5914571" cy="182607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Kafka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Apache </a:t>
            </a:r>
            <a:r>
              <a:rPr lang="en-US" dirty="0" err="1"/>
              <a:t>Flink</a:t>
            </a:r>
            <a:br>
              <a:rPr lang="en-US" dirty="0"/>
            </a:br>
            <a:r>
              <a:rPr lang="en-US" dirty="0"/>
              <a:t>Machine Learning Algorithms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Real-time dashboards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-988707" y="3211131"/>
            <a:ext cx="8291513" cy="673402"/>
            <a:chOff x="1850064" y="3189767"/>
            <a:chExt cx="8021556" cy="673402"/>
          </a:xfrm>
        </p:grpSpPr>
        <p:sp>
          <p:nvSpPr>
            <p:cNvPr id="7" name="Chevron 6"/>
            <p:cNvSpPr/>
            <p:nvPr/>
          </p:nvSpPr>
          <p:spPr>
            <a:xfrm>
              <a:off x="1850065" y="3189767"/>
              <a:ext cx="7546989" cy="190021"/>
            </a:xfrm>
            <a:prstGeom prst="chevron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Chevron 7"/>
            <p:cNvSpPr/>
            <p:nvPr/>
          </p:nvSpPr>
          <p:spPr>
            <a:xfrm>
              <a:off x="1850064" y="3673148"/>
              <a:ext cx="8021556" cy="190021"/>
            </a:xfrm>
            <a:prstGeom prst="chevron">
              <a:avLst>
                <a:gd name="adj" fmla="val 4886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1850064" y="3431458"/>
              <a:ext cx="7786576" cy="190021"/>
            </a:xfrm>
            <a:prstGeom prst="chevron">
              <a:avLst>
                <a:gd name="adj" fmla="val 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 rot="16200000">
            <a:off x="3095853" y="-350994"/>
            <a:ext cx="7740503" cy="673402"/>
            <a:chOff x="1864355" y="3189768"/>
            <a:chExt cx="7740503" cy="673402"/>
          </a:xfrm>
        </p:grpSpPr>
        <p:sp>
          <p:nvSpPr>
            <p:cNvPr id="11" name="Chevron 10"/>
            <p:cNvSpPr/>
            <p:nvPr/>
          </p:nvSpPr>
          <p:spPr>
            <a:xfrm>
              <a:off x="2340529" y="3189768"/>
              <a:ext cx="7250039" cy="190021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Chevron 11"/>
            <p:cNvSpPr/>
            <p:nvPr/>
          </p:nvSpPr>
          <p:spPr>
            <a:xfrm>
              <a:off x="1864355" y="3673149"/>
              <a:ext cx="7740502" cy="190021"/>
            </a:xfrm>
            <a:prstGeom prst="chevro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hevron 12"/>
            <p:cNvSpPr/>
            <p:nvPr/>
          </p:nvSpPr>
          <p:spPr>
            <a:xfrm>
              <a:off x="2096057" y="3431460"/>
              <a:ext cx="7508801" cy="190021"/>
            </a:xfrm>
            <a:prstGeom prst="chevr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74AB9BC0-1C35-48BD-9B13-619A7813F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100" y="1267272"/>
            <a:ext cx="4752975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966792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500" b="1" cap="small" dirty="0">
                <a:latin typeface="Constantia" pitchFamily="18" charset="0"/>
              </a:rPr>
              <a:t>High Level Process Flow</a:t>
            </a:r>
          </a:p>
        </p:txBody>
      </p:sp>
      <p:grpSp>
        <p:nvGrpSpPr>
          <p:cNvPr id="6" name="Group 5"/>
          <p:cNvGrpSpPr/>
          <p:nvPr/>
        </p:nvGrpSpPr>
        <p:grpSpPr>
          <a:xfrm rot="16200000">
            <a:off x="3095853" y="4613197"/>
            <a:ext cx="7740503" cy="673402"/>
            <a:chOff x="1864355" y="3189768"/>
            <a:chExt cx="7740503" cy="673402"/>
          </a:xfrm>
        </p:grpSpPr>
        <p:sp>
          <p:nvSpPr>
            <p:cNvPr id="7" name="Chevron 6"/>
            <p:cNvSpPr/>
            <p:nvPr/>
          </p:nvSpPr>
          <p:spPr>
            <a:xfrm>
              <a:off x="2340529" y="3189768"/>
              <a:ext cx="7250039" cy="190021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Chevron 7"/>
            <p:cNvSpPr/>
            <p:nvPr/>
          </p:nvSpPr>
          <p:spPr>
            <a:xfrm>
              <a:off x="1864355" y="3673149"/>
              <a:ext cx="7740502" cy="190021"/>
            </a:xfrm>
            <a:prstGeom prst="chevro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Chevron 8"/>
            <p:cNvSpPr/>
            <p:nvPr/>
          </p:nvSpPr>
          <p:spPr>
            <a:xfrm>
              <a:off x="2096057" y="3431460"/>
              <a:ext cx="7508801" cy="190021"/>
            </a:xfrm>
            <a:prstGeom prst="chevron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664731E8-A65B-4C0B-8416-03DC8668B12F}"/>
              </a:ext>
            </a:extLst>
          </p:cNvPr>
          <p:cNvSpPr/>
          <p:nvPr/>
        </p:nvSpPr>
        <p:spPr>
          <a:xfrm>
            <a:off x="428400" y="1612800"/>
            <a:ext cx="1220400" cy="417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Summit</a:t>
            </a: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07DF63E2-2A90-42A6-8FC3-DB94708381D3}"/>
              </a:ext>
            </a:extLst>
          </p:cNvPr>
          <p:cNvSpPr/>
          <p:nvPr/>
        </p:nvSpPr>
        <p:spPr>
          <a:xfrm rot="16200000">
            <a:off x="664896" y="2386799"/>
            <a:ext cx="741600" cy="11808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827DCB-A6C1-408B-B071-3B19D8DD0A19}"/>
              </a:ext>
            </a:extLst>
          </p:cNvPr>
          <p:cNvSpPr/>
          <p:nvPr/>
        </p:nvSpPr>
        <p:spPr>
          <a:xfrm>
            <a:off x="2453705" y="1612800"/>
            <a:ext cx="1937501" cy="53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Flink</a:t>
            </a:r>
            <a:r>
              <a:rPr lang="en-US" dirty="0"/>
              <a:t> Consumer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CB3F94-42E5-45E6-8F9A-7F3B437D923E}"/>
              </a:ext>
            </a:extLst>
          </p:cNvPr>
          <p:cNvSpPr/>
          <p:nvPr/>
        </p:nvSpPr>
        <p:spPr>
          <a:xfrm>
            <a:off x="2453705" y="2692799"/>
            <a:ext cx="1937501" cy="532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Flink</a:t>
            </a:r>
            <a:r>
              <a:rPr lang="en-US" dirty="0"/>
              <a:t> ML</a:t>
            </a: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id="{44F11F05-586A-491A-A002-D95F4976F58E}"/>
              </a:ext>
            </a:extLst>
          </p:cNvPr>
          <p:cNvSpPr/>
          <p:nvPr/>
        </p:nvSpPr>
        <p:spPr>
          <a:xfrm>
            <a:off x="3044595" y="3893435"/>
            <a:ext cx="755720" cy="6336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sp>
        <p:nvSpPr>
          <p:cNvPr id="13" name="Flowchart: Multidocument 12">
            <a:extLst>
              <a:ext uri="{FF2B5EF4-FFF2-40B4-BE49-F238E27FC236}">
                <a16:creationId xmlns:a16="http://schemas.microsoft.com/office/drawing/2014/main" id="{64E1E88B-B665-49F2-AC9C-D8EA976E37A5}"/>
              </a:ext>
            </a:extLst>
          </p:cNvPr>
          <p:cNvSpPr/>
          <p:nvPr/>
        </p:nvSpPr>
        <p:spPr>
          <a:xfrm>
            <a:off x="4948069" y="1612800"/>
            <a:ext cx="1561442" cy="1281600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5418280-149D-4921-B398-340CC13AFCAE}"/>
              </a:ext>
            </a:extLst>
          </p:cNvPr>
          <p:cNvCxnSpPr>
            <a:cxnSpLocks/>
            <a:stCxn id="3" idx="2"/>
            <a:endCxn id="4" idx="4"/>
          </p:cNvCxnSpPr>
          <p:nvPr/>
        </p:nvCxnSpPr>
        <p:spPr>
          <a:xfrm flipH="1">
            <a:off x="1035696" y="2030400"/>
            <a:ext cx="2904" cy="575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DF06CD4-D7FB-4BFE-B15B-0E62F27CE02A}"/>
              </a:ext>
            </a:extLst>
          </p:cNvPr>
          <p:cNvCxnSpPr>
            <a:stCxn id="4" idx="3"/>
            <a:endCxn id="10" idx="1"/>
          </p:cNvCxnSpPr>
          <p:nvPr/>
        </p:nvCxnSpPr>
        <p:spPr>
          <a:xfrm flipV="1">
            <a:off x="1626096" y="1879200"/>
            <a:ext cx="827609" cy="10979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116C3E6-FB83-4415-8A1C-D80E93D7A03D}"/>
              </a:ext>
            </a:extLst>
          </p:cNvPr>
          <p:cNvCxnSpPr>
            <a:stCxn id="10" idx="2"/>
          </p:cNvCxnSpPr>
          <p:nvPr/>
        </p:nvCxnSpPr>
        <p:spPr>
          <a:xfrm flipH="1">
            <a:off x="3422455" y="2145600"/>
            <a:ext cx="1" cy="698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2F9B3D8-0AF4-422F-BAA9-08CCF2F9C2F3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3422455" y="3225599"/>
            <a:ext cx="1" cy="826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4023BBCB-42B8-4868-9E63-AB9AFAAA7F04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4391206" y="2253600"/>
            <a:ext cx="556863" cy="7055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74904DB8-57BA-4B95-8F9C-BC859392B3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000" y="754654"/>
            <a:ext cx="784147" cy="748147"/>
          </a:xfrm>
          <a:prstGeom prst="rect">
            <a:avLst/>
          </a:prstGeom>
        </p:spPr>
      </p:pic>
      <p:pic>
        <p:nvPicPr>
          <p:cNvPr id="3078" name="Picture 6" descr="See the source image">
            <a:extLst>
              <a:ext uri="{FF2B5EF4-FFF2-40B4-BE49-F238E27FC236}">
                <a16:creationId xmlns:a16="http://schemas.microsoft.com/office/drawing/2014/main" id="{5FA431FD-2838-45B1-A88C-60290BDEE2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416" y="2692799"/>
            <a:ext cx="1063905" cy="536515"/>
          </a:xfrm>
          <a:prstGeom prst="rect">
            <a:avLst/>
          </a:prstGeom>
          <a:noFill/>
        </p:spPr>
      </p:pic>
      <p:pic>
        <p:nvPicPr>
          <p:cNvPr id="3080" name="Picture 8" descr="See the source image">
            <a:extLst>
              <a:ext uri="{FF2B5EF4-FFF2-40B4-BE49-F238E27FC236}">
                <a16:creationId xmlns:a16="http://schemas.microsoft.com/office/drawing/2014/main" id="{6EC5E8FE-4916-4BD1-965C-E9EA629D4E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145" y="1334927"/>
            <a:ext cx="1237014" cy="139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817610"/>
      </p:ext>
    </p:extLst>
  </p:cSld>
  <p:clrMapOvr>
    <a:masterClrMapping/>
  </p:clrMapOvr>
  <p:transition spd="slow">
    <p:push dir="d"/>
  </p:transition>
</p:sld>
</file>

<file path=ppt/theme/theme1.xml><?xml version="1.0" encoding="utf-8"?>
<a:theme xmlns:a="http://schemas.openxmlformats.org/drawingml/2006/main" name="MultimediaChoreograph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opperplate Gothic Bold"/>
        <a:ea typeface=""/>
        <a:cs typeface=""/>
      </a:majorFont>
      <a:minorFont>
        <a:latin typeface="Arial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D40529-A348-4B16-A8D7-9003BD9474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Multimedia choreography presentation</Template>
  <TotalTime>0</TotalTime>
  <Words>157</Words>
  <Application>Microsoft Office PowerPoint</Application>
  <PresentationFormat>On-screen Show (16:9)</PresentationFormat>
  <Paragraphs>26</Paragraphs>
  <Slides>5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Constantia</vt:lpstr>
      <vt:lpstr>Copperplate Gothic Bold</vt:lpstr>
      <vt:lpstr>Copperplate Gothic Light</vt:lpstr>
      <vt:lpstr>Tahoma</vt:lpstr>
      <vt:lpstr>MultimediaChoreography</vt:lpstr>
      <vt:lpstr>Machine Learning on streaming data</vt:lpstr>
      <vt:lpstr>PowerPoint Presentation</vt:lpstr>
      <vt:lpstr>Real Time Data – Real Challenges</vt:lpstr>
      <vt:lpstr>Our solution</vt:lpstr>
      <vt:lpstr>High Level Process 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2018-04-13T13:07:37Z</dcterms:created>
  <dcterms:modified xsi:type="dcterms:W3CDTF">2018-04-13T15:26:43Z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TC016745539991</vt:lpwstr>
  </property>
</Properties>
</file>

<file path=docProps/thumbnail.jpeg>
</file>